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7" r:id="rId8"/>
    <p:sldId id="265" r:id="rId9"/>
    <p:sldId id="268" r:id="rId10"/>
    <p:sldId id="269" r:id="rId11"/>
    <p:sldId id="264" r:id="rId12"/>
    <p:sldId id="262" r:id="rId13"/>
    <p:sldId id="263" r:id="rId14"/>
    <p:sldId id="266" r:id="rId15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am Karawajski" initials="AK" lastIdx="1" clrIdx="0">
    <p:extLst>
      <p:ext uri="{19B8F6BF-5375-455C-9EA6-DF929625EA0E}">
        <p15:presenceInfo xmlns:p15="http://schemas.microsoft.com/office/powerpoint/2012/main" userId="a9603cd8ba60b3e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E30A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9A1C012-8297-4361-ACE8-A2509FB18911}"/>
              </a:ext>
            </a:extLst>
          </p:cNvPr>
          <p:cNvSpPr/>
          <p:nvPr/>
        </p:nvSpPr>
        <p:spPr>
          <a:xfrm>
            <a:off x="0" y="4206240"/>
            <a:ext cx="12192000" cy="2651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EC2572-8518-46FF-8F60-FE2963DF4A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0120" y="640080"/>
            <a:ext cx="10268712" cy="3227832"/>
          </a:xfrm>
        </p:spPr>
        <p:txBody>
          <a:bodyPr anchor="b">
            <a:normAutofit/>
          </a:bodyPr>
          <a:lstStyle>
            <a:lvl1pPr algn="ctr">
              <a:defRPr sz="88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A0C76A-7715-48A4-8CF5-14BBF61962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0120" y="4526280"/>
            <a:ext cx="10268712" cy="1508760"/>
          </a:xfrm>
        </p:spPr>
        <p:txBody>
          <a:bodyPr>
            <a:normAutofit/>
          </a:bodyPr>
          <a:lstStyle>
            <a:lvl1pPr marL="0" indent="0" algn="ctr">
              <a:buNone/>
              <a:defRPr sz="36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2D4EF84-F7DF-49C5-9285-301284ADB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9/6/2021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81266E04-79AF-49EF-86BC-DB29D304B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90DF5B53-9A9A-46CE-A910-25ADA5875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4651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80910-921F-4143-AB01-0F0AFC290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0182FC-5A0B-4C24-A6ED-990ED5BA90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6172F4-3DB0-4AE3-8926-081B78034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9/6/2021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5F1358-C731-465B-BCB1-2CCBFD6EC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D59536-57D3-4C8A-A207-568465A32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8202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81E0804-8E9E-4C6E-B18D-44FE715B239E}"/>
              </a:ext>
            </a:extLst>
          </p:cNvPr>
          <p:cNvSpPr/>
          <p:nvPr/>
        </p:nvSpPr>
        <p:spPr>
          <a:xfrm>
            <a:off x="0" y="0"/>
            <a:ext cx="12192000" cy="422497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278AA1-17A5-44BF-8791-EACDA31F5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768096"/>
            <a:ext cx="10268712" cy="3136392"/>
          </a:xfrm>
        </p:spPr>
        <p:txBody>
          <a:bodyPr anchor="b">
            <a:normAutofit/>
          </a:bodyPr>
          <a:lstStyle>
            <a:lvl1pPr>
              <a:defRPr sz="7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1203A5-DA79-4778-AB85-1503657484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0" y="4544568"/>
            <a:ext cx="10268712" cy="1545336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CE3B1B5E-0912-44AE-BAED-70B980E53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9/6/2021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346C82F1-A7B2-4F03-A26B-59D79BF5B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1DC1ABC-47A9-477B-A29D-F6690EE6B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96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5F398-F05F-4793-9FA5-5B817EB95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17F1CD-2CD4-4BBB-AB36-73A20B1A8D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60120" y="2587752"/>
            <a:ext cx="4815840" cy="35935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7BBE02-B884-4CCC-9CBD-13B792BBA2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2992" y="2583371"/>
            <a:ext cx="4815840" cy="35935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B7FBE509-AA68-4D63-A589-AD5DE7FFF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9/6/2021</a:t>
            </a:fld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9C1A4D52-57E4-4F45-BC2C-9FD73E9CE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E76AD5E1-358D-4236-85AE-74713259E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4859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87D32C-166A-4FBE-B24D-C257690954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1" y="2587752"/>
            <a:ext cx="4818888" cy="892048"/>
          </a:xfrm>
        </p:spPr>
        <p:txBody>
          <a:bodyPr anchor="ctr"/>
          <a:lstStyle>
            <a:lvl1pPr marL="0" indent="0">
              <a:buNone/>
              <a:defRPr sz="26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9EC567-F249-462A-B71A-9C40D50E26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0120" y="3594538"/>
            <a:ext cx="4818888" cy="2586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B7D2C6-69D1-4DE4-BF68-5FB0623DB9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09944" y="2587752"/>
            <a:ext cx="4818888" cy="892048"/>
          </a:xfrm>
        </p:spPr>
        <p:txBody>
          <a:bodyPr anchor="ctr"/>
          <a:lstStyle>
            <a:lvl1pPr marL="0" indent="0">
              <a:buNone/>
              <a:defRPr sz="26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367CC7-ED09-4F8D-A39A-C5969D33B9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09944" y="3594538"/>
            <a:ext cx="4818888" cy="2586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5F92A44F-DE98-4FB5-B474-5DCCDD267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9/6/2021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ACC79DA-A9E4-4E93-93F1-81907A901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04DFE57-AA80-4ED8-AD77-35CC56F3F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FB62259C-ADDF-4293-AD3B-AB2E04A74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46687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C7BA0-DC57-452F-85B7-C979AA690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1C53797-8D72-4774-AC93-EB9FDD650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9/6/2021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E945AB7-1A32-4516-ABF9-B40958AE2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22923C3-1D67-4089-A6B1-9A10315E8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557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A8DC1-14F6-453B-A724-D6493F063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9/6/2021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E63FF0-1A91-4698-B12A-112D05373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066D53-44B3-4F04-93FD-9756A6013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790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83A0FE-F7E3-433E-9A29-D778690D22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2591850"/>
            <a:ext cx="6045644" cy="359359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94B15D-55F5-4208-AF40-41CAFEB56F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0120" y="2591850"/>
            <a:ext cx="3811905" cy="3277137"/>
          </a:xfrm>
        </p:spPr>
        <p:txBody>
          <a:bodyPr anchor="ctr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E8A46CE7-2F0F-4C85-B633-B9FCB8347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9/6/2021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900919-3A73-4918-9D97-8DBE7ABB7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8BC1001-E44E-4A9A-9E60-2E319A844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A125AC31-022C-40AA-B65C-C9AC48395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66761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97A575-703F-410E-9A84-F9B578FEAE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2267712"/>
            <a:ext cx="6571469" cy="4590288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18B509-934D-400A-A922-45B61AC6ED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35971" y="2587752"/>
            <a:ext cx="3992856" cy="3593592"/>
          </a:xfrm>
        </p:spPr>
        <p:txBody>
          <a:bodyPr anchor="ctr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9813C51-6954-4F3A-A043-D1BCC8B50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9/6/2021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0AC32FB-49A3-40E4-9D24-177597043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endParaRPr lang="en-US" dirty="0"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C93F5E6-DAE6-447B-8038-5F4C9A799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FF97FB-514D-4FE8-A9A4-E9A111A56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41432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327B9-64C6-4AFE-8E67-F60CD17A8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92656D-F600-4D76-8A0F-BDBE78759B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A13412-4939-4879-B91F-BB5B029B6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9/6/2021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237DB9-DE7D-4687-82D7-612600F06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819356-0444-4C23-82D3-E2FDE28D3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5717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EB51B7C-D548-4AB7-90A4-C196105E6D56}"/>
              </a:ext>
            </a:extLst>
          </p:cNvPr>
          <p:cNvSpPr/>
          <p:nvPr/>
        </p:nvSpPr>
        <p:spPr>
          <a:xfrm>
            <a:off x="7108274" y="0"/>
            <a:ext cx="508372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DC521B-8B54-4843-9FF4-B2C30FA004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751740" y="643467"/>
            <a:ext cx="3477092" cy="5533495"/>
          </a:xfrm>
        </p:spPr>
        <p:txBody>
          <a:bodyPr vert="eaVert" tIns="9144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0E3F10-9E27-41E6-A965-4243E37BE3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60120" y="643467"/>
            <a:ext cx="5504687" cy="5533496"/>
          </a:xfrm>
        </p:spPr>
        <p:txBody>
          <a:bodyPr vert="eaVert" t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41D62D-51A0-4AD7-8027-BF548FB6AA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17898" y="6356350"/>
            <a:ext cx="25227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9/6/2021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857492-A701-44A1-B1D5-7B2C8CD06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D2E8AE-F1AA-4D19-A434-102501D3B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0316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D153959-30FA-4987-A094-7243641F474B}"/>
              </a:ext>
            </a:extLst>
          </p:cNvPr>
          <p:cNvSpPr/>
          <p:nvPr/>
        </p:nvSpPr>
        <p:spPr>
          <a:xfrm>
            <a:off x="0" y="0"/>
            <a:ext cx="12192000" cy="22649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216229-A6DB-436A-B327-667E80F0A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317814"/>
            <a:ext cx="10268712" cy="17007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2B351D-270D-480D-8AF5-6A213ED2B3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0" y="2587752"/>
            <a:ext cx="10268712" cy="35935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EB0E73-3310-4A8F-BB4A-7A6A99121A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03720" y="6356350"/>
            <a:ext cx="32369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just">
              <a:defRPr sz="1200" spc="50" baseline="0">
                <a:solidFill>
                  <a:schemeClr val="tx1"/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9/6/2021</a:t>
            </a:fld>
            <a:endParaRPr lang="en-US" spc="5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81C4C0-515B-4404-A780-C31E7DFE54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60120" y="6356350"/>
            <a:ext cx="55046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spc="50" baseline="0">
                <a:solidFill>
                  <a:schemeClr val="tx1"/>
                </a:solidFill>
              </a:defRPr>
            </a:lvl1pPr>
          </a:lstStyle>
          <a:p>
            <a:endParaRPr lang="en-US" spc="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4C30C7-F013-428C-A6F7-A8CCCD14CE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96144" y="6356350"/>
            <a:ext cx="9326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4903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79" r:id="rId6"/>
    <p:sldLayoutId id="2147483675" r:id="rId7"/>
    <p:sldLayoutId id="2147483676" r:id="rId8"/>
    <p:sldLayoutId id="2147483677" r:id="rId9"/>
    <p:sldLayoutId id="2147483678" r:id="rId10"/>
    <p:sldLayoutId id="214748368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600" kern="1200" cap="all" spc="12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1000"/>
        </a:lnSpc>
        <a:spcBef>
          <a:spcPts val="700"/>
        </a:spcBef>
        <a:spcAft>
          <a:spcPts val="700"/>
        </a:spcAft>
        <a:buFont typeface="Arial" panose="020B0604020202020204" pitchFamily="34" charset="0"/>
        <a:buNone/>
        <a:defRPr sz="2600" kern="1200" spc="50" baseline="0">
          <a:solidFill>
            <a:schemeClr val="tx1"/>
          </a:solidFill>
          <a:latin typeface="+mn-lt"/>
          <a:ea typeface="+mn-ea"/>
          <a:cs typeface="+mn-cs"/>
        </a:defRPr>
      </a:lvl1pPr>
      <a:lvl2pPr marL="274320" indent="-27432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ClrTx/>
        <a:buFont typeface="Wingdings" panose="05000000000000000000" pitchFamily="2" charset="2"/>
        <a:buChar char="§"/>
        <a:defRPr sz="2300" kern="1200" spc="50" baseline="0">
          <a:solidFill>
            <a:schemeClr val="tx1"/>
          </a:solidFill>
          <a:latin typeface="+mn-lt"/>
          <a:ea typeface="+mn-ea"/>
          <a:cs typeface="+mn-cs"/>
        </a:defRPr>
      </a:lvl2pPr>
      <a:lvl3pPr marL="274320" indent="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Font typeface="Arial" panose="020B0604020202020204" pitchFamily="34" charset="0"/>
        <a:buNone/>
        <a:defRPr sz="1800" b="1" kern="1200" spc="50" baseline="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27432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ClrTx/>
        <a:buFont typeface="Wingdings" panose="05000000000000000000" pitchFamily="2" charset="2"/>
        <a:buChar char="§"/>
        <a:defRPr sz="1800" kern="1200" spc="50" baseline="0">
          <a:solidFill>
            <a:schemeClr val="tx1"/>
          </a:solidFill>
          <a:latin typeface="+mn-lt"/>
          <a:ea typeface="+mn-ea"/>
          <a:cs typeface="+mn-cs"/>
        </a:defRPr>
      </a:lvl4pPr>
      <a:lvl5pPr marL="594360" indent="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Font typeface="Arial" panose="020B0604020202020204" pitchFamily="34" charset="0"/>
        <a:buNone/>
        <a:defRPr sz="1800" b="1" kern="1200" spc="5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05BB74C-33FB-4335-8808-49E247F7B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59935" y="1225106"/>
            <a:ext cx="8132066" cy="37889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141FAE5A-F4CF-4751-B3C3-ED519859AE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03402" y="1841412"/>
            <a:ext cx="6406559" cy="1916856"/>
          </a:xfrm>
        </p:spPr>
        <p:txBody>
          <a:bodyPr>
            <a:normAutofit/>
          </a:bodyPr>
          <a:lstStyle/>
          <a:p>
            <a:r>
              <a:rPr lang="pl-PL" sz="4800" dirty="0">
                <a:solidFill>
                  <a:schemeClr val="bg1"/>
                </a:solidFill>
                <a:latin typeface="Amasis MT Pro Black" panose="020B0604020202020204" pitchFamily="18" charset="-18"/>
              </a:rPr>
              <a:t>12 września 1683</a:t>
            </a:r>
            <a:br>
              <a:rPr lang="pl-PL" sz="4800" dirty="0">
                <a:solidFill>
                  <a:schemeClr val="bg1"/>
                </a:solidFill>
                <a:latin typeface="Amasis MT Pro Black" panose="020B0604020202020204" pitchFamily="18" charset="-18"/>
              </a:rPr>
            </a:br>
            <a:r>
              <a:rPr lang="pl-PL" sz="2800" dirty="0">
                <a:solidFill>
                  <a:schemeClr val="bg1"/>
                </a:solidFill>
                <a:latin typeface="Amasis MT Pro Black" panose="020B0604020202020204" pitchFamily="18" charset="-18"/>
              </a:rPr>
              <a:t>odsiecz Wiedeńska</a:t>
            </a:r>
            <a:endParaRPr lang="pl-PL" sz="4800" dirty="0">
              <a:solidFill>
                <a:schemeClr val="bg1"/>
              </a:solidFill>
              <a:latin typeface="Amasis MT Pro Black" panose="020B0604020202020204" pitchFamily="18" charset="-18"/>
            </a:endParaRP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703854B-0C99-48BB-81D2-88D65C6592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03402" y="5206246"/>
            <a:ext cx="6433990" cy="1024128"/>
          </a:xfrm>
        </p:spPr>
        <p:txBody>
          <a:bodyPr>
            <a:normAutofit/>
          </a:bodyPr>
          <a:lstStyle/>
          <a:p>
            <a:r>
              <a:rPr lang="pl-PL" sz="1400" dirty="0">
                <a:solidFill>
                  <a:schemeClr val="tx1"/>
                </a:solidFill>
              </a:rPr>
              <a:t>Autor : Zuzanna Karawajska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55ECCEF7-6714-4669-8A38-74BC9F0905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203" r="14953"/>
          <a:stretch/>
        </p:blipFill>
        <p:spPr>
          <a:xfrm>
            <a:off x="96879" y="1277979"/>
            <a:ext cx="3866178" cy="368321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Prostokąt 6">
            <a:extLst>
              <a:ext uri="{FF2B5EF4-FFF2-40B4-BE49-F238E27FC236}">
                <a16:creationId xmlns:a16="http://schemas.microsoft.com/office/drawing/2014/main" id="{6D6071C9-EE5C-45F3-8ED3-E9296B21F01F}"/>
              </a:ext>
            </a:extLst>
          </p:cNvPr>
          <p:cNvSpPr/>
          <p:nvPr/>
        </p:nvSpPr>
        <p:spPr>
          <a:xfrm>
            <a:off x="96879" y="847288"/>
            <a:ext cx="12095121" cy="5872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1963E12A-2233-49F6-A9A6-E022BF0AD8B3}"/>
              </a:ext>
            </a:extLst>
          </p:cNvPr>
          <p:cNvCxnSpPr/>
          <p:nvPr/>
        </p:nvCxnSpPr>
        <p:spPr>
          <a:xfrm>
            <a:off x="96879" y="1048624"/>
            <a:ext cx="1209512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9344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B6D1D7F-141C-4D8E-BFBA-D95B68E16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braz 3" descr="Obraz zawierający tekst, tkanina&#10;&#10;Opis wygenerowany automatycznie">
            <a:extLst>
              <a:ext uri="{FF2B5EF4-FFF2-40B4-BE49-F238E27FC236}">
                <a16:creationId xmlns:a16="http://schemas.microsoft.com/office/drawing/2014/main" id="{38ED8EA6-8970-40EB-826B-19C2207292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529" r="3604"/>
          <a:stretch/>
        </p:blipFill>
        <p:spPr>
          <a:xfrm>
            <a:off x="1524" y="10"/>
            <a:ext cx="1218895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7B54865-0417-4422-B63B-3E74C04CD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1" y="664432"/>
            <a:ext cx="6096000" cy="206085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FDEF5548-D8B4-40A8-A272-D3E144FA6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7023" y="990599"/>
            <a:ext cx="4857751" cy="1563989"/>
          </a:xfrm>
        </p:spPr>
        <p:txBody>
          <a:bodyPr>
            <a:noAutofit/>
          </a:bodyPr>
          <a:lstStyle/>
          <a:p>
            <a:pPr algn="ctr"/>
            <a:r>
              <a:rPr lang="pl-PL" sz="4400" dirty="0"/>
              <a:t>Bitwa Pod </a:t>
            </a:r>
            <a:r>
              <a:rPr lang="pl-PL" sz="4400" dirty="0" err="1"/>
              <a:t>wiedniem</a:t>
            </a:r>
            <a:br>
              <a:rPr lang="pl-PL" sz="4400" dirty="0"/>
            </a:br>
            <a:endParaRPr lang="pl-PL" sz="4400" dirty="0"/>
          </a:p>
        </p:txBody>
      </p:sp>
      <p:sp>
        <p:nvSpPr>
          <p:cNvPr id="16" name="Rectangle 12">
            <a:extLst>
              <a:ext uri="{FF2B5EF4-FFF2-40B4-BE49-F238E27FC236}">
                <a16:creationId xmlns:a16="http://schemas.microsoft.com/office/drawing/2014/main" id="{4815D795-EBA0-4245-89F8-B459481683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1" y="2727295"/>
            <a:ext cx="6096000" cy="34563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DE52D66-7FAD-4372-8292-0742C995BC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7024" y="3071909"/>
            <a:ext cx="4924426" cy="2795492"/>
          </a:xfrm>
        </p:spPr>
        <p:txBody>
          <a:bodyPr>
            <a:normAutofit/>
          </a:bodyPr>
          <a:lstStyle/>
          <a:p>
            <a:pPr algn="ctr">
              <a:lnSpc>
                <a:spcPct val="91000"/>
              </a:lnSpc>
            </a:pPr>
            <a:r>
              <a:rPr lang="pl-P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Bitwa pod Wiedniem (inaczej nazywana Odsieczą Wiedeńską) – bitwa ta została stoczona 12 września 1683 pod Wiedniem między wojskami polsko-cesarskimi pod dowództwem króla Jana III Sobieskiego, a armią Imperium Osmańskiego pod wodzą wezyra Kara Mustafy.</a:t>
            </a: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BBACB2C1-5B44-4744-86AA-8066FE3D6973}"/>
              </a:ext>
            </a:extLst>
          </p:cNvPr>
          <p:cNvSpPr/>
          <p:nvPr/>
        </p:nvSpPr>
        <p:spPr>
          <a:xfrm>
            <a:off x="6337882" y="2725291"/>
            <a:ext cx="58723" cy="345634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0F0F2B11-4F97-4A42-8DEE-0EF36302C23C}"/>
              </a:ext>
            </a:extLst>
          </p:cNvPr>
          <p:cNvSpPr/>
          <p:nvPr/>
        </p:nvSpPr>
        <p:spPr>
          <a:xfrm>
            <a:off x="6207853" y="2725291"/>
            <a:ext cx="58723" cy="345634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9FE553B8-A04D-4692-BB27-3AC56B1E71E8}"/>
              </a:ext>
            </a:extLst>
          </p:cNvPr>
          <p:cNvSpPr/>
          <p:nvPr/>
        </p:nvSpPr>
        <p:spPr>
          <a:xfrm>
            <a:off x="6094476" y="2725291"/>
            <a:ext cx="45719" cy="346827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55495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8">
            <a:extLst>
              <a:ext uri="{FF2B5EF4-FFF2-40B4-BE49-F238E27FC236}">
                <a16:creationId xmlns:a16="http://schemas.microsoft.com/office/drawing/2014/main" id="{EB6D1D7F-141C-4D8E-BFBA-D95B68E16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725EFA61-F0F8-4F4A-B750-81EE924F1D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7344" y="0"/>
            <a:ext cx="7534655" cy="22649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1FC46AC3-F694-491C-B4C7-FEF5EC3AE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0811" y="317500"/>
            <a:ext cx="5927576" cy="1701800"/>
          </a:xfrm>
        </p:spPr>
        <p:txBody>
          <a:bodyPr>
            <a:noAutofit/>
          </a:bodyPr>
          <a:lstStyle/>
          <a:p>
            <a:pPr algn="ctr"/>
            <a:r>
              <a:rPr lang="pl-PL" sz="4800" dirty="0"/>
              <a:t>Imperium Osmańskie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0502F401-BBDC-4688-9159-24B30C30D1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116" r="39686"/>
          <a:stretch/>
        </p:blipFill>
        <p:spPr>
          <a:xfrm>
            <a:off x="-3027" y="10"/>
            <a:ext cx="4657324" cy="6857990"/>
          </a:xfrm>
          <a:prstGeom prst="rect">
            <a:avLst/>
          </a:prstGeom>
        </p:spPr>
      </p:pic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5EC793C-0281-4BD3-9D02-FD25977DE9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31391" y="3204594"/>
            <a:ext cx="7459086" cy="3196206"/>
          </a:xfrm>
        </p:spPr>
        <p:txBody>
          <a:bodyPr anchor="t">
            <a:normAutofit/>
          </a:bodyPr>
          <a:lstStyle/>
          <a:p>
            <a:pPr algn="ctr">
              <a:lnSpc>
                <a:spcPct val="91000"/>
              </a:lnSpc>
            </a:pPr>
            <a:r>
              <a:rPr lang="pl-P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Imperium Osmańskie od chwili swojego powstania opierało się na podbojach. Na przestrzeni wieków kolejne państwa były najeżdżane i podbijane przez sułtanat turecki. W połowie XIV wieku Turcy podjęli planowy podbój Bałkanów opanowując Bizancjum, Bułgarię, Albanię i Serbię. W roku 1541 interweniowali na Węgrzech w czasie wojny między Habsburgami a </a:t>
            </a:r>
            <a:r>
              <a:rPr lang="pl-PL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Zapolyami</a:t>
            </a:r>
            <a:r>
              <a:rPr lang="pl-P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wspierając najpierw tych drugich, a następnie odbierając im stolicę i środkową część kraju.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EEFEC2AF-5447-4739-871D-D1A0BB105123}"/>
              </a:ext>
            </a:extLst>
          </p:cNvPr>
          <p:cNvCxnSpPr/>
          <p:nvPr/>
        </p:nvCxnSpPr>
        <p:spPr>
          <a:xfrm>
            <a:off x="4657344" y="2600587"/>
            <a:ext cx="753313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Prostokąt 7">
            <a:extLst>
              <a:ext uri="{FF2B5EF4-FFF2-40B4-BE49-F238E27FC236}">
                <a16:creationId xmlns:a16="http://schemas.microsoft.com/office/drawing/2014/main" id="{3A02FB4D-98D5-47DF-8E61-A6400AC6B7E3}"/>
              </a:ext>
            </a:extLst>
          </p:cNvPr>
          <p:cNvSpPr/>
          <p:nvPr/>
        </p:nvSpPr>
        <p:spPr>
          <a:xfrm>
            <a:off x="4655821" y="2793534"/>
            <a:ext cx="7536179" cy="7545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06627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B6D1D7F-141C-4D8E-BFBA-D95B68E16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7248369-464E-49D1-91FC-BC34A50A66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64989"/>
            <a:ext cx="12188952" cy="39521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3FAD003-6FA6-4E51-8482-11587E4679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120" y="2587625"/>
            <a:ext cx="6214533" cy="3317875"/>
          </a:xfrm>
        </p:spPr>
        <p:txBody>
          <a:bodyPr anchor="ctr">
            <a:normAutofit/>
          </a:bodyPr>
          <a:lstStyle/>
          <a:p>
            <a:pPr algn="ctr">
              <a:lnSpc>
                <a:spcPct val="91000"/>
              </a:lnSpc>
            </a:pPr>
            <a:r>
              <a:rPr lang="pl-P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Mimo wspólnej granicy, wojen polsko-tureckich początkowo nie było. Ciągłe napięcia na granicy były spowodowane najazdami Tatarów na Polskę oraz Kozaków na imperium osmańskie. Strefą sporną były tereny Mołdawii i Wołoszczyzny. W latach 1620–1621 doszło na tym tle do wojny. Polska poniosła klęskę w bitwie pod Cecorą. Zawarto pokój, który przetrwał do 1672 roku.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082B67CB-1199-426B-A64B-DEC44273C0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145" r="24959" b="-2"/>
          <a:stretch/>
        </p:blipFill>
        <p:spPr>
          <a:xfrm>
            <a:off x="8343682" y="2416105"/>
            <a:ext cx="3407664" cy="3081274"/>
          </a:xfrm>
          <a:prstGeom prst="rect">
            <a:avLst/>
          </a:prstGeom>
        </p:spPr>
      </p:pic>
      <p:sp>
        <p:nvSpPr>
          <p:cNvPr id="5" name="Prostokąt 4">
            <a:extLst>
              <a:ext uri="{FF2B5EF4-FFF2-40B4-BE49-F238E27FC236}">
                <a16:creationId xmlns:a16="http://schemas.microsoft.com/office/drawing/2014/main" id="{0EB1CAC4-0ABE-4F4B-A098-160B1A404453}"/>
              </a:ext>
            </a:extLst>
          </p:cNvPr>
          <p:cNvSpPr/>
          <p:nvPr/>
        </p:nvSpPr>
        <p:spPr>
          <a:xfrm>
            <a:off x="8343682" y="5631564"/>
            <a:ext cx="3407662" cy="34523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bg1"/>
                </a:solidFill>
                <a:latin typeface="Amasis MT Pro Black" panose="02040A04050005020304" pitchFamily="18" charset="-18"/>
              </a:rPr>
              <a:t>Bitwa pod Cecorą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03B47121-89C5-4E22-803F-0AAB441A0F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32" y="738135"/>
            <a:ext cx="1419923" cy="8860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7BD31620-851C-4454-9C56-BE42E16C66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6942" y="656779"/>
            <a:ext cx="1603387" cy="1066892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DE111C3E-6F06-42E4-BFCF-85329358F0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1825" y="656779"/>
            <a:ext cx="1603387" cy="1066892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4456C0D2-D0E2-4044-88CB-703DF50BE02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4188"/>
          <a:stretch/>
        </p:blipFill>
        <p:spPr>
          <a:xfrm>
            <a:off x="11457455" y="669850"/>
            <a:ext cx="734546" cy="1066892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C8570E8C-6EFF-42D6-9C48-D1F73F24AF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35611" y="747209"/>
            <a:ext cx="1402297" cy="8860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C9B4EC8A-2D03-4A2B-8B97-D28D861ED2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14267" y="678302"/>
            <a:ext cx="1524132" cy="1079086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A720112E-7B0E-4112-B7C0-C2BABBF6C4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69384" y="608263"/>
            <a:ext cx="1603386" cy="1115408"/>
          </a:xfrm>
          <a:prstGeom prst="rect">
            <a:avLst/>
          </a:prstGeom>
        </p:spPr>
      </p:pic>
      <p:sp>
        <p:nvSpPr>
          <p:cNvPr id="18" name="Prostokąt 17">
            <a:extLst>
              <a:ext uri="{FF2B5EF4-FFF2-40B4-BE49-F238E27FC236}">
                <a16:creationId xmlns:a16="http://schemas.microsoft.com/office/drawing/2014/main" id="{D9D92FB2-9CA9-4ECB-828A-1BBC10313E56}"/>
              </a:ext>
            </a:extLst>
          </p:cNvPr>
          <p:cNvSpPr/>
          <p:nvPr/>
        </p:nvSpPr>
        <p:spPr>
          <a:xfrm>
            <a:off x="1" y="1953312"/>
            <a:ext cx="12192000" cy="839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20" name="Łącznik prosty 19">
            <a:extLst>
              <a:ext uri="{FF2B5EF4-FFF2-40B4-BE49-F238E27FC236}">
                <a16:creationId xmlns:a16="http://schemas.microsoft.com/office/drawing/2014/main" id="{E89B91E0-A12A-4529-8B6B-87DCCE598F17}"/>
              </a:ext>
            </a:extLst>
          </p:cNvPr>
          <p:cNvCxnSpPr>
            <a:cxnSpLocks/>
          </p:cNvCxnSpPr>
          <p:nvPr/>
        </p:nvCxnSpPr>
        <p:spPr>
          <a:xfrm>
            <a:off x="234892" y="2130804"/>
            <a:ext cx="0" cy="455522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84861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8">
            <a:extLst>
              <a:ext uri="{FF2B5EF4-FFF2-40B4-BE49-F238E27FC236}">
                <a16:creationId xmlns:a16="http://schemas.microsoft.com/office/drawing/2014/main" id="{EB6D1D7F-141C-4D8E-BFBA-D95B68E16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4A7DAD1-9FB4-4E24-8CFB-839AA8661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317814"/>
            <a:ext cx="10268712" cy="1700784"/>
          </a:xfrm>
        </p:spPr>
        <p:txBody>
          <a:bodyPr>
            <a:normAutofit/>
          </a:bodyPr>
          <a:lstStyle/>
          <a:p>
            <a:r>
              <a:rPr lang="pl-PL" dirty="0"/>
              <a:t>Dyplomacja habsburska</a:t>
            </a:r>
          </a:p>
        </p:txBody>
      </p:sp>
      <p:sp>
        <p:nvSpPr>
          <p:cNvPr id="14" name="Rectangle 10">
            <a:extLst>
              <a:ext uri="{FF2B5EF4-FFF2-40B4-BE49-F238E27FC236}">
                <a16:creationId xmlns:a16="http://schemas.microsoft.com/office/drawing/2014/main" id="{27248369-464E-49D1-91FC-BC34A50A66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2264989"/>
            <a:ext cx="12188952" cy="39521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B3673462-3CBC-4585-8B3F-2E0424C6AF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715" r="9463" b="-1"/>
          <a:stretch/>
        </p:blipFill>
        <p:spPr>
          <a:xfrm>
            <a:off x="538127" y="2442270"/>
            <a:ext cx="3356265" cy="3034799"/>
          </a:xfrm>
          <a:prstGeom prst="rect">
            <a:avLst/>
          </a:prstGeom>
        </p:spPr>
      </p:pic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C45A5F6-EE23-4EFE-8D97-EAB6D47615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4426" y="2587625"/>
            <a:ext cx="6223961" cy="3317875"/>
          </a:xfrm>
        </p:spPr>
        <p:txBody>
          <a:bodyPr anchor="ctr">
            <a:normAutofit/>
          </a:bodyPr>
          <a:lstStyle/>
          <a:p>
            <a:pPr algn="ctr"/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Pomimo strat terytorialnych cesarstwo nie było zainteresowane prowadzeniem wojny z Osmanami, dlatego odrzucono projekt przymierza, wysunięty przez Polskę. Cesarz Leopold I uwikłał się tymczasem w konflikt z Francją (będącą wówczas u szczytu potęgi). </a:t>
            </a:r>
          </a:p>
        </p:txBody>
      </p:sp>
      <p:sp>
        <p:nvSpPr>
          <p:cNvPr id="5" name="Prostokąt: zaokrąglone rogi 4">
            <a:extLst>
              <a:ext uri="{FF2B5EF4-FFF2-40B4-BE49-F238E27FC236}">
                <a16:creationId xmlns:a16="http://schemas.microsoft.com/office/drawing/2014/main" id="{53E3B808-4BA6-4FCE-AFC9-A13C3E6A05AD}"/>
              </a:ext>
            </a:extLst>
          </p:cNvPr>
          <p:cNvSpPr/>
          <p:nvPr/>
        </p:nvSpPr>
        <p:spPr>
          <a:xfrm>
            <a:off x="600686" y="5734462"/>
            <a:ext cx="2897523" cy="342075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HABSBURSKA</a:t>
            </a:r>
          </a:p>
        </p:txBody>
      </p:sp>
      <p:cxnSp>
        <p:nvCxnSpPr>
          <p:cNvPr id="7" name="Łącznik prosty 6">
            <a:extLst>
              <a:ext uri="{FF2B5EF4-FFF2-40B4-BE49-F238E27FC236}">
                <a16:creationId xmlns:a16="http://schemas.microsoft.com/office/drawing/2014/main" id="{F6A4FDB0-0AED-4398-BE1D-86AC4400CE5C}"/>
              </a:ext>
            </a:extLst>
          </p:cNvPr>
          <p:cNvCxnSpPr>
            <a:cxnSpLocks/>
          </p:cNvCxnSpPr>
          <p:nvPr/>
        </p:nvCxnSpPr>
        <p:spPr>
          <a:xfrm>
            <a:off x="0" y="317814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Prostokąt 9">
            <a:extLst>
              <a:ext uri="{FF2B5EF4-FFF2-40B4-BE49-F238E27FC236}">
                <a16:creationId xmlns:a16="http://schemas.microsoft.com/office/drawing/2014/main" id="{B1E26D28-B7AF-4AFD-8E4C-A5C7E5E24281}"/>
              </a:ext>
            </a:extLst>
          </p:cNvPr>
          <p:cNvSpPr/>
          <p:nvPr/>
        </p:nvSpPr>
        <p:spPr>
          <a:xfrm>
            <a:off x="0" y="469783"/>
            <a:ext cx="12188952" cy="4571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Prostokąt 14">
            <a:extLst>
              <a:ext uri="{FF2B5EF4-FFF2-40B4-BE49-F238E27FC236}">
                <a16:creationId xmlns:a16="http://schemas.microsoft.com/office/drawing/2014/main" id="{BA1FDCB4-AC65-432A-B9FF-EE1E0291C83D}"/>
              </a:ext>
            </a:extLst>
          </p:cNvPr>
          <p:cNvSpPr/>
          <p:nvPr/>
        </p:nvSpPr>
        <p:spPr>
          <a:xfrm>
            <a:off x="11786532" y="2264989"/>
            <a:ext cx="134224" cy="395218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7" name="Łącznik prosty 16">
            <a:extLst>
              <a:ext uri="{FF2B5EF4-FFF2-40B4-BE49-F238E27FC236}">
                <a16:creationId xmlns:a16="http://schemas.microsoft.com/office/drawing/2014/main" id="{D98A7005-12EA-4F4D-B9BB-D937C17BA99A}"/>
              </a:ext>
            </a:extLst>
          </p:cNvPr>
          <p:cNvCxnSpPr/>
          <p:nvPr/>
        </p:nvCxnSpPr>
        <p:spPr>
          <a:xfrm>
            <a:off x="11677475" y="2264989"/>
            <a:ext cx="0" cy="403514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27777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B6D1D7F-141C-4D8E-BFBA-D95B68E16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AAC4EAE3-1B11-4A84-BA1C-1DD3BF8AF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2814" y="177855"/>
            <a:ext cx="10268712" cy="1700784"/>
          </a:xfrm>
        </p:spPr>
        <p:txBody>
          <a:bodyPr>
            <a:normAutofit/>
          </a:bodyPr>
          <a:lstStyle/>
          <a:p>
            <a:r>
              <a:rPr lang="pl-PL" dirty="0">
                <a:solidFill>
                  <a:srgbClr val="E30A17"/>
                </a:solidFill>
              </a:rPr>
              <a:t>Siły tureckie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7248369-464E-49D1-91FC-BC34A50A66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2264989"/>
            <a:ext cx="12188952" cy="39521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D5292437-C698-450E-9D1F-52405D5B107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6271" b="-1"/>
          <a:stretch/>
        </p:blipFill>
        <p:spPr>
          <a:xfrm>
            <a:off x="195943" y="2420827"/>
            <a:ext cx="4026140" cy="3640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1FFC7D6-4BEE-4AD9-9597-507CC77F16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4426" y="2587625"/>
            <a:ext cx="6223961" cy="3317875"/>
          </a:xfrm>
        </p:spPr>
        <p:txBody>
          <a:bodyPr anchor="ctr">
            <a:normAutofit/>
          </a:bodyPr>
          <a:lstStyle/>
          <a:p>
            <a:pPr>
              <a:lnSpc>
                <a:spcPct val="91000"/>
              </a:lnSpc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Turcy zbierali siły w Adrianopolu, gdzie już 2 stycznia 1683 roku zatknięto buńczuki wojenne 31 marca armia turecka wyruszyła do Belgradu pod wodzą sułtana Mehmeda IV. W Belgradzie dołączyły siły z pobliskich prowincji. Dowódcą wyprawy został wielki wezyr Kara Mustafa. Wielka armia wyruszyła na Węgry. Tu, w Székesfehérvárze na wielkiej radzie wojennej wyznaczono cel: Wiedeń.</a:t>
            </a:r>
          </a:p>
        </p:txBody>
      </p:sp>
      <p:sp>
        <p:nvSpPr>
          <p:cNvPr id="5" name="Gwiazda: 5 punktów 4">
            <a:extLst>
              <a:ext uri="{FF2B5EF4-FFF2-40B4-BE49-F238E27FC236}">
                <a16:creationId xmlns:a16="http://schemas.microsoft.com/office/drawing/2014/main" id="{D75C34B5-132F-4D7C-97D8-63C663E75E2F}"/>
              </a:ext>
            </a:extLst>
          </p:cNvPr>
          <p:cNvSpPr/>
          <p:nvPr/>
        </p:nvSpPr>
        <p:spPr>
          <a:xfrm>
            <a:off x="7827948" y="952500"/>
            <a:ext cx="111096" cy="94004"/>
          </a:xfrm>
          <a:prstGeom prst="star5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9B1AF73C-283F-4F3B-9F71-49AE6575B599}"/>
              </a:ext>
            </a:extLst>
          </p:cNvPr>
          <p:cNvSpPr/>
          <p:nvPr/>
        </p:nvSpPr>
        <p:spPr>
          <a:xfrm>
            <a:off x="0" y="367469"/>
            <a:ext cx="12192000" cy="1986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52FCC0E7-3672-4110-B1FA-349B0306FD23}"/>
              </a:ext>
            </a:extLst>
          </p:cNvPr>
          <p:cNvCxnSpPr>
            <a:cxnSpLocks/>
          </p:cNvCxnSpPr>
          <p:nvPr/>
        </p:nvCxnSpPr>
        <p:spPr>
          <a:xfrm>
            <a:off x="0" y="264920"/>
            <a:ext cx="12192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Łącznik prosty ze strzałką 12">
            <a:extLst>
              <a:ext uri="{FF2B5EF4-FFF2-40B4-BE49-F238E27FC236}">
                <a16:creationId xmlns:a16="http://schemas.microsoft.com/office/drawing/2014/main" id="{7711CB72-6854-4199-9170-79DCB635743B}"/>
              </a:ext>
            </a:extLst>
          </p:cNvPr>
          <p:cNvCxnSpPr>
            <a:cxnSpLocks/>
          </p:cNvCxnSpPr>
          <p:nvPr/>
        </p:nvCxnSpPr>
        <p:spPr>
          <a:xfrm>
            <a:off x="11844471" y="2264989"/>
            <a:ext cx="0" cy="3952189"/>
          </a:xfrm>
          <a:prstGeom prst="straightConnector1">
            <a:avLst/>
          </a:prstGeom>
          <a:ln>
            <a:solidFill>
              <a:srgbClr val="E30A1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72250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EB6D1D7F-141C-4D8E-BFBA-D95B68E16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558DA214-7FDA-4C9D-A7CF-9AD725E290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447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87B652F5-0286-4A51-B6E2-8E8E819544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8" y="317499"/>
            <a:ext cx="4500737" cy="2095501"/>
          </a:xfrm>
        </p:spPr>
        <p:txBody>
          <a:bodyPr>
            <a:normAutofit/>
          </a:bodyPr>
          <a:lstStyle/>
          <a:p>
            <a:pPr algn="ctr"/>
            <a:r>
              <a:rPr lang="pl-PL" sz="6100" dirty="0">
                <a:solidFill>
                  <a:schemeClr val="tx1"/>
                </a:solidFill>
              </a:rPr>
              <a:t>Prośba o Pomoc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9797E11-BD0B-42A8-B595-A52F57303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438" y="2587625"/>
            <a:ext cx="4500737" cy="3594100"/>
          </a:xfrm>
        </p:spPr>
        <p:txBody>
          <a:bodyPr anchor="t">
            <a:normAutofit/>
          </a:bodyPr>
          <a:lstStyle/>
          <a:p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Cesarz Leopold I znalazł się w obliczu poważnego zagrożenia. Wysłał więc szybko swych posłów do Polski z prośbą o pomoc militarną </a:t>
            </a:r>
            <a:endParaRPr lang="pl-PL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Jan III Sobieski (król Polski 1674-1696) | TwojaHistoria.pl">
            <a:extLst>
              <a:ext uri="{FF2B5EF4-FFF2-40B4-BE49-F238E27FC236}">
                <a16:creationId xmlns:a16="http://schemas.microsoft.com/office/drawing/2014/main" id="{5A6FB35D-A592-40C6-A816-F9268361DC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5" r="7364"/>
          <a:stretch/>
        </p:blipFill>
        <p:spPr bwMode="auto">
          <a:xfrm>
            <a:off x="6094474" y="10"/>
            <a:ext cx="6097526" cy="685799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id="{BA6947DA-4A2C-4870-B451-88E45ED1974E}"/>
              </a:ext>
            </a:extLst>
          </p:cNvPr>
          <p:cNvSpPr/>
          <p:nvPr/>
        </p:nvSpPr>
        <p:spPr>
          <a:xfrm>
            <a:off x="242596" y="0"/>
            <a:ext cx="74645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B1721BF6-EB62-49A8-9246-5D86D23A2D9D}"/>
              </a:ext>
            </a:extLst>
          </p:cNvPr>
          <p:cNvSpPr/>
          <p:nvPr/>
        </p:nvSpPr>
        <p:spPr>
          <a:xfrm>
            <a:off x="453006" y="0"/>
            <a:ext cx="45719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024941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B6D1D7F-141C-4D8E-BFBA-D95B68E16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67151118-11A9-4DF0-BC04-A5CA19383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317814"/>
            <a:ext cx="10268712" cy="1700784"/>
          </a:xfrm>
        </p:spPr>
        <p:txBody>
          <a:bodyPr>
            <a:normAutofit/>
          </a:bodyPr>
          <a:lstStyle/>
          <a:p>
            <a:r>
              <a:rPr lang="pl-PL" sz="4600" dirty="0"/>
              <a:t> Kara Mustafa kontra Jan III Sobieski</a:t>
            </a:r>
            <a:br>
              <a:rPr lang="pl-PL" sz="4600" dirty="0"/>
            </a:br>
            <a:endParaRPr lang="pl-PL" sz="46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7248369-464E-49D1-91FC-BC34A50A66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2264989"/>
            <a:ext cx="12188952" cy="39521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Obraz 3" descr="Obraz zawierający tekst, trawa, zewnętrzne, transport&#10;&#10;Opis wygenerowany automatycznie">
            <a:extLst>
              <a:ext uri="{FF2B5EF4-FFF2-40B4-BE49-F238E27FC236}">
                <a16:creationId xmlns:a16="http://schemas.microsoft.com/office/drawing/2014/main" id="{2DF5B0E6-4B0C-48EE-AC09-32134423DC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687" r="12361" b="-2"/>
          <a:stretch/>
        </p:blipFill>
        <p:spPr>
          <a:xfrm>
            <a:off x="-3048" y="2264988"/>
            <a:ext cx="4370832" cy="3952189"/>
          </a:xfrm>
          <a:prstGeom prst="rect">
            <a:avLst/>
          </a:prstGeom>
        </p:spPr>
      </p:pic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222830F-E11A-4407-AE5F-DB69912D11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4426" y="2587625"/>
            <a:ext cx="6223961" cy="3317875"/>
          </a:xfrm>
        </p:spPr>
        <p:txBody>
          <a:bodyPr anchor="ctr">
            <a:normAutofit/>
          </a:bodyPr>
          <a:lstStyle/>
          <a:p>
            <a:pPr>
              <a:lnSpc>
                <a:spcPct val="91000"/>
              </a:lnSpc>
            </a:pPr>
            <a:endParaRPr lang="pl-PL" sz="1800" dirty="0"/>
          </a:p>
          <a:p>
            <a:pPr>
              <a:lnSpc>
                <a:spcPct val="91000"/>
              </a:lnSpc>
            </a:pPr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Armia wielkiego wezyra Kara Mustafy, do którego dołączyły oddziały powstańców węgierskich, walczące przeciwko Habsburgom liczyła ok. 100 tys. ludzi. W połowie lipca rozpoczęła oblężenie Wiednia. Królowi polskiemu udało się bardzo szybko przeprowadzić mobilizację. Wojska Rzeczypospolitej wyruszyły z odsieczą Wiednia już w I połowie sierpnia. 3 września naczelnym wodzem sprzymierzonych wojsk został Jan III Sobieski. Uderzenie miało nastąpić ze wzgórz Lasu Wiedeńskiego.</a:t>
            </a: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FB6CA130-41C4-4CDE-88C7-323CF3A78724}"/>
              </a:ext>
            </a:extLst>
          </p:cNvPr>
          <p:cNvSpPr/>
          <p:nvPr/>
        </p:nvSpPr>
        <p:spPr>
          <a:xfrm>
            <a:off x="11343503" y="71423"/>
            <a:ext cx="481913" cy="663829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" name="Łącznik prosty 6">
            <a:extLst>
              <a:ext uri="{FF2B5EF4-FFF2-40B4-BE49-F238E27FC236}">
                <a16:creationId xmlns:a16="http://schemas.microsoft.com/office/drawing/2014/main" id="{85DD549A-467C-498C-A4D1-6B23CECCFBAC}"/>
              </a:ext>
            </a:extLst>
          </p:cNvPr>
          <p:cNvCxnSpPr/>
          <p:nvPr/>
        </p:nvCxnSpPr>
        <p:spPr>
          <a:xfrm>
            <a:off x="12036287" y="2264987"/>
            <a:ext cx="0" cy="427482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060C2EEE-AB0F-4647-9FE0-0431CF7EF28C}"/>
              </a:ext>
            </a:extLst>
          </p:cNvPr>
          <p:cNvCxnSpPr/>
          <p:nvPr/>
        </p:nvCxnSpPr>
        <p:spPr>
          <a:xfrm>
            <a:off x="0" y="1162878"/>
            <a:ext cx="1219809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449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18">
            <a:extLst>
              <a:ext uri="{FF2B5EF4-FFF2-40B4-BE49-F238E27FC236}">
                <a16:creationId xmlns:a16="http://schemas.microsoft.com/office/drawing/2014/main" id="{EB6D1D7F-141C-4D8E-BFBA-D95B68E16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3CFEF0E3-0511-4F77-85E8-31964CD22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317814"/>
            <a:ext cx="10268712" cy="1700784"/>
          </a:xfrm>
        </p:spPr>
        <p:txBody>
          <a:bodyPr>
            <a:normAutofit/>
          </a:bodyPr>
          <a:lstStyle/>
          <a:p>
            <a:pPr algn="ctr"/>
            <a:r>
              <a:rPr lang="pl-PL" dirty="0"/>
              <a:t>Natarcie</a:t>
            </a:r>
          </a:p>
        </p:txBody>
      </p:sp>
      <p:sp>
        <p:nvSpPr>
          <p:cNvPr id="24" name="Rectangle 20">
            <a:extLst>
              <a:ext uri="{FF2B5EF4-FFF2-40B4-BE49-F238E27FC236}">
                <a16:creationId xmlns:a16="http://schemas.microsoft.com/office/drawing/2014/main" id="{27248369-464E-49D1-91FC-BC34A50A66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2264989"/>
            <a:ext cx="12188952" cy="39521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Obraz 4" descr="Obraz zawierający tekst, trawa, zewnętrzne, roślina&#10;&#10;Opis wygenerowany automatycznie">
            <a:extLst>
              <a:ext uri="{FF2B5EF4-FFF2-40B4-BE49-F238E27FC236}">
                <a16:creationId xmlns:a16="http://schemas.microsoft.com/office/drawing/2014/main" id="{057FEB74-9EFF-4D57-9A04-CAED4314AA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600" r="9745" b="1"/>
          <a:stretch/>
        </p:blipFill>
        <p:spPr>
          <a:xfrm>
            <a:off x="223456" y="2548468"/>
            <a:ext cx="3837828" cy="3470237"/>
          </a:xfrm>
          <a:prstGeom prst="rect">
            <a:avLst/>
          </a:prstGeom>
        </p:spPr>
      </p:pic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E5E97C0-54CE-43B5-AD0B-49C1F2D036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4426" y="2587625"/>
            <a:ext cx="6223961" cy="3317875"/>
          </a:xfrm>
        </p:spPr>
        <p:txBody>
          <a:bodyPr anchor="ctr">
            <a:normAutofit/>
          </a:bodyPr>
          <a:lstStyle/>
          <a:p>
            <a:pPr>
              <a:lnSpc>
                <a:spcPct val="91000"/>
              </a:lnSpc>
            </a:pPr>
            <a:r>
              <a:rPr lang="pl-PL" sz="2200">
                <a:latin typeface="Times New Roman" panose="02020603050405020304" pitchFamily="18" charset="0"/>
                <a:cs typeface="Times New Roman" panose="02020603050405020304" pitchFamily="18" charset="0"/>
              </a:rPr>
              <a:t>Prawe, najtrudniejsze skrzydło zajęło wojsko polskie, liczące ok. 22 tys. Żołnierzy. Lewe zajęły wojska austriackie pod wodzą księcia Karola Lotaryńskiego. I to właśnie on 12 września 1683 rozpoczął natarcie. Następnie wkroczyło wojsko niemieckie, po czym włączyła się artyleria i piechota. Późnym popołudniem ruszyła husaria polska, dowodzona przez Jana III Sobieskiego. Wsparły ją oddziały kawalerii wojsk sprzymierzonych.</a:t>
            </a: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6EA7A247-B0F5-48D3-AE4A-E0AD0BE011E6}"/>
              </a:ext>
            </a:extLst>
          </p:cNvPr>
          <p:cNvSpPr/>
          <p:nvPr/>
        </p:nvSpPr>
        <p:spPr>
          <a:xfrm>
            <a:off x="8816829" y="0"/>
            <a:ext cx="192947" cy="226498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25126A76-02CE-4E5E-ADEA-D34F8210F6BB}"/>
              </a:ext>
            </a:extLst>
          </p:cNvPr>
          <p:cNvSpPr/>
          <p:nvPr/>
        </p:nvSpPr>
        <p:spPr>
          <a:xfrm>
            <a:off x="9185945" y="0"/>
            <a:ext cx="192947" cy="226498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22651D6A-57CF-4FF3-ADE0-97E9117BBA4B}"/>
              </a:ext>
            </a:extLst>
          </p:cNvPr>
          <p:cNvCxnSpPr/>
          <p:nvPr/>
        </p:nvCxnSpPr>
        <p:spPr>
          <a:xfrm>
            <a:off x="9085277" y="-1"/>
            <a:ext cx="0" cy="22759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Prostokąt 11">
            <a:extLst>
              <a:ext uri="{FF2B5EF4-FFF2-40B4-BE49-F238E27FC236}">
                <a16:creationId xmlns:a16="http://schemas.microsoft.com/office/drawing/2014/main" id="{04172359-4874-4016-855A-B77CD1B51F16}"/>
              </a:ext>
            </a:extLst>
          </p:cNvPr>
          <p:cNvSpPr/>
          <p:nvPr/>
        </p:nvSpPr>
        <p:spPr>
          <a:xfrm>
            <a:off x="-3492" y="0"/>
            <a:ext cx="162884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7" name="Łącznik prosty ze strzałką 16">
            <a:extLst>
              <a:ext uri="{FF2B5EF4-FFF2-40B4-BE49-F238E27FC236}">
                <a16:creationId xmlns:a16="http://schemas.microsoft.com/office/drawing/2014/main" id="{6824B326-789E-468A-8197-3B0868D49FC9}"/>
              </a:ext>
            </a:extLst>
          </p:cNvPr>
          <p:cNvCxnSpPr>
            <a:cxnSpLocks/>
            <a:stCxn id="12" idx="2"/>
          </p:cNvCxnSpPr>
          <p:nvPr/>
        </p:nvCxnSpPr>
        <p:spPr>
          <a:xfrm flipH="1" flipV="1">
            <a:off x="67112" y="1803634"/>
            <a:ext cx="10838" cy="50543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Łuk 19">
            <a:extLst>
              <a:ext uri="{FF2B5EF4-FFF2-40B4-BE49-F238E27FC236}">
                <a16:creationId xmlns:a16="http://schemas.microsoft.com/office/drawing/2014/main" id="{CE23678A-E213-4345-878B-BB98F2B124FE}"/>
              </a:ext>
            </a:extLst>
          </p:cNvPr>
          <p:cNvSpPr/>
          <p:nvPr/>
        </p:nvSpPr>
        <p:spPr>
          <a:xfrm flipV="1">
            <a:off x="3488452" y="1132514"/>
            <a:ext cx="4730551" cy="427838"/>
          </a:xfrm>
          <a:prstGeom prst="arc">
            <a:avLst>
              <a:gd name="adj1" fmla="val 16560536"/>
              <a:gd name="adj2" fmla="val 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147181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58FB36D-73B3-45EF-8CD4-221CCC8BE0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D7835D7-DF12-420F-843A-1C5083D2B3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2649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6FB06571-A7AD-410F-BCEC-AD0CAFF10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317814"/>
            <a:ext cx="10268712" cy="1700784"/>
          </a:xfrm>
        </p:spPr>
        <p:txBody>
          <a:bodyPr>
            <a:normAutofit/>
          </a:bodyPr>
          <a:lstStyle/>
          <a:p>
            <a:pPr algn="ctr"/>
            <a:r>
              <a:rPr lang="pl-PL" dirty="0"/>
              <a:t>Ucieczka Turków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71408AE-24DA-42D9-BDFA-7B9900E0DF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120" y="2784143"/>
            <a:ext cx="5782586" cy="3433031"/>
          </a:xfrm>
        </p:spPr>
        <p:txBody>
          <a:bodyPr anchor="t">
            <a:normAutofit/>
          </a:bodyPr>
          <a:lstStyle/>
          <a:p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Jeszcze tego samego dnia przełamano szyki obronne Turków, którzy zaczęli uciekać w popłochu. Wiedeń powitał polskiego króla jako wyzwoliciela. Chłodniej powitał Polaków cesarz Leopold I Habsburg. Jan III Sobieski przeżył wielkie rozgoryczenie. </a:t>
            </a:r>
          </a:p>
        </p:txBody>
      </p:sp>
      <p:pic>
        <p:nvPicPr>
          <p:cNvPr id="9" name="Obraz 8" descr="Obraz zawierający tekst, tkanina&#10;&#10;Opis wygenerowany automatycznie">
            <a:extLst>
              <a:ext uri="{FF2B5EF4-FFF2-40B4-BE49-F238E27FC236}">
                <a16:creationId xmlns:a16="http://schemas.microsoft.com/office/drawing/2014/main" id="{8EC6EBEF-1C87-415F-B2DA-1026A12244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625" y="2490853"/>
            <a:ext cx="5521709" cy="4141282"/>
          </a:xfrm>
          <a:prstGeom prst="rect">
            <a:avLst/>
          </a:prstGeom>
        </p:spPr>
      </p:pic>
      <p:cxnSp>
        <p:nvCxnSpPr>
          <p:cNvPr id="12" name="Łącznik prosty 11">
            <a:extLst>
              <a:ext uri="{FF2B5EF4-FFF2-40B4-BE49-F238E27FC236}">
                <a16:creationId xmlns:a16="http://schemas.microsoft.com/office/drawing/2014/main" id="{A87CD787-B94C-4D6E-A6D8-B375AC5CA256}"/>
              </a:ext>
            </a:extLst>
          </p:cNvPr>
          <p:cNvCxnSpPr/>
          <p:nvPr/>
        </p:nvCxnSpPr>
        <p:spPr>
          <a:xfrm>
            <a:off x="268448" y="0"/>
            <a:ext cx="0" cy="226498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Łącznik prosty 17">
            <a:extLst>
              <a:ext uri="{FF2B5EF4-FFF2-40B4-BE49-F238E27FC236}">
                <a16:creationId xmlns:a16="http://schemas.microsoft.com/office/drawing/2014/main" id="{D3D41B57-3E4F-4EB8-ABE6-D7944A2A008B}"/>
              </a:ext>
            </a:extLst>
          </p:cNvPr>
          <p:cNvCxnSpPr/>
          <p:nvPr/>
        </p:nvCxnSpPr>
        <p:spPr>
          <a:xfrm>
            <a:off x="562062" y="0"/>
            <a:ext cx="0" cy="226498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rostokąt 18">
            <a:extLst>
              <a:ext uri="{FF2B5EF4-FFF2-40B4-BE49-F238E27FC236}">
                <a16:creationId xmlns:a16="http://schemas.microsoft.com/office/drawing/2014/main" id="{D3F86ADE-038A-4A45-B05E-91891A6A5330}"/>
              </a:ext>
            </a:extLst>
          </p:cNvPr>
          <p:cNvSpPr/>
          <p:nvPr/>
        </p:nvSpPr>
        <p:spPr>
          <a:xfrm>
            <a:off x="268448" y="2264989"/>
            <a:ext cx="293614" cy="484887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902893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B6D1D7F-141C-4D8E-BFBA-D95B68E16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45B42B6-26F8-4E25-839B-FB38F13BEF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93011"/>
            <a:ext cx="12192000" cy="22649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0C336D07-DE58-406C-8B5E-B6E839DCA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5029200"/>
            <a:ext cx="10268712" cy="1327554"/>
          </a:xfrm>
        </p:spPr>
        <p:txBody>
          <a:bodyPr>
            <a:normAutofit/>
          </a:bodyPr>
          <a:lstStyle/>
          <a:p>
            <a:r>
              <a:rPr lang="pl-PL" dirty="0"/>
              <a:t>Połowiczne zwycięstwo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0E3FAE1-26D5-4CAE-9CC3-2BB3823309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121" y="670241"/>
            <a:ext cx="5938520" cy="3593592"/>
          </a:xfrm>
        </p:spPr>
        <p:txBody>
          <a:bodyPr anchor="ctr">
            <a:normAutofit/>
          </a:bodyPr>
          <a:lstStyle/>
          <a:p>
            <a:pPr>
              <a:lnSpc>
                <a:spcPct val="91000"/>
              </a:lnSpc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Niestety, mimo wielkiego zwycięstwa pod Wiedniem, król Jan III Sobieski nie ugruntował swych wpływów na europejskich dworach i nie zapewnił politycznego bezpieczeństwa Rzeczpospolitej. Źle rozłożone akcenty w polityce zagranicznej polskiego króla, pozwoliły wprawdzie na ujarzmienie imperialnych poczynań Stambułu na pograniczu z Rzeczpospolitą, nie uchroniły natomiast państwa na newralgicznym odcinku wschodnim i północno-wschodnim. Właśnie tam rosły w siłę mocarstwa, które w następnym stuleciu podzieliły między sobą terytorium I Rzeczpospolitej.</a:t>
            </a:r>
          </a:p>
        </p:txBody>
      </p:sp>
      <p:pic>
        <p:nvPicPr>
          <p:cNvPr id="4" name="Obraz 3" descr="Obraz zawierający tekst, zewnętrzne, stojące, grupa&#10;&#10;Opis wygenerowany automatycznie">
            <a:extLst>
              <a:ext uri="{FF2B5EF4-FFF2-40B4-BE49-F238E27FC236}">
                <a16:creationId xmlns:a16="http://schemas.microsoft.com/office/drawing/2014/main" id="{F7771712-D736-483A-A51E-B4F1D09431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432" r="17934" b="-2"/>
          <a:stretch/>
        </p:blipFill>
        <p:spPr>
          <a:xfrm>
            <a:off x="7545155" y="-24338"/>
            <a:ext cx="4645319" cy="4617349"/>
          </a:xfrm>
          <a:prstGeom prst="rect">
            <a:avLst/>
          </a:prstGeom>
        </p:spPr>
      </p:pic>
      <p:sp>
        <p:nvSpPr>
          <p:cNvPr id="5" name="Strzałka: w dół 4">
            <a:extLst>
              <a:ext uri="{FF2B5EF4-FFF2-40B4-BE49-F238E27FC236}">
                <a16:creationId xmlns:a16="http://schemas.microsoft.com/office/drawing/2014/main" id="{769A2DEA-9C21-4A60-BA1C-CCB82D04631B}"/>
              </a:ext>
            </a:extLst>
          </p:cNvPr>
          <p:cNvSpPr/>
          <p:nvPr/>
        </p:nvSpPr>
        <p:spPr>
          <a:xfrm>
            <a:off x="241208" y="4593011"/>
            <a:ext cx="383060" cy="2264989"/>
          </a:xfrm>
          <a:prstGeom prst="down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" name="Łącznik prosty 6">
            <a:extLst>
              <a:ext uri="{FF2B5EF4-FFF2-40B4-BE49-F238E27FC236}">
                <a16:creationId xmlns:a16="http://schemas.microsoft.com/office/drawing/2014/main" id="{CEE396CF-0573-424F-957F-78E6291F142C}"/>
              </a:ext>
            </a:extLst>
          </p:cNvPr>
          <p:cNvCxnSpPr>
            <a:cxnSpLocks/>
          </p:cNvCxnSpPr>
          <p:nvPr/>
        </p:nvCxnSpPr>
        <p:spPr>
          <a:xfrm>
            <a:off x="168965" y="4442791"/>
            <a:ext cx="0" cy="241520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Łącznik prosty 11">
            <a:extLst>
              <a:ext uri="{FF2B5EF4-FFF2-40B4-BE49-F238E27FC236}">
                <a16:creationId xmlns:a16="http://schemas.microsoft.com/office/drawing/2014/main" id="{E72510C2-3187-4CEA-85C4-627699CBDED4}"/>
              </a:ext>
            </a:extLst>
          </p:cNvPr>
          <p:cNvCxnSpPr>
            <a:cxnSpLocks/>
          </p:cNvCxnSpPr>
          <p:nvPr/>
        </p:nvCxnSpPr>
        <p:spPr>
          <a:xfrm flipV="1">
            <a:off x="168965" y="-24337"/>
            <a:ext cx="0" cy="461734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Prostokąt 17">
            <a:extLst>
              <a:ext uri="{FF2B5EF4-FFF2-40B4-BE49-F238E27FC236}">
                <a16:creationId xmlns:a16="http://schemas.microsoft.com/office/drawing/2014/main" id="{16ED990C-A350-4C0C-861E-9C262D829092}"/>
              </a:ext>
            </a:extLst>
          </p:cNvPr>
          <p:cNvSpPr/>
          <p:nvPr/>
        </p:nvSpPr>
        <p:spPr>
          <a:xfrm>
            <a:off x="1043609" y="6082748"/>
            <a:ext cx="3578087" cy="4571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203903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B6D1D7F-141C-4D8E-BFBA-D95B68E16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58DA214-7FDA-4C9D-A7CF-9AD725E290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447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152B1BBB-4A82-438E-84A1-B892CB2DE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8" y="317499"/>
            <a:ext cx="4500737" cy="2095501"/>
          </a:xfrm>
        </p:spPr>
        <p:txBody>
          <a:bodyPr>
            <a:normAutofit/>
          </a:bodyPr>
          <a:lstStyle/>
          <a:p>
            <a:r>
              <a:rPr lang="pl-PL" dirty="0">
                <a:solidFill>
                  <a:schemeClr val="tx1"/>
                </a:solidFill>
              </a:rPr>
              <a:t>Jan III Sobieski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A959B23-20AF-48D9-BDAB-311CC8EE9F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438" y="2587625"/>
            <a:ext cx="4500737" cy="3594100"/>
          </a:xfrm>
        </p:spPr>
        <p:txBody>
          <a:bodyPr anchor="t">
            <a:normAutofit fontScale="85000" lnSpcReduction="10000"/>
          </a:bodyPr>
          <a:lstStyle/>
          <a:p>
            <a:pPr>
              <a:lnSpc>
                <a:spcPct val="91000"/>
              </a:lnSpc>
            </a:pPr>
            <a:endParaRPr lang="pl-PL" sz="1800" dirty="0"/>
          </a:p>
          <a:p>
            <a:pPr>
              <a:lnSpc>
                <a:spcPct val="91000"/>
              </a:lnSpc>
            </a:pPr>
            <a:r>
              <a:rPr lang="pl-PL" sz="1800" dirty="0"/>
              <a:t>Data i miejsce urodzenia: 17 sierpnia 1629, Olesko, Ukraina</a:t>
            </a:r>
          </a:p>
          <a:p>
            <a:pPr>
              <a:lnSpc>
                <a:spcPct val="91000"/>
              </a:lnSpc>
            </a:pPr>
            <a:r>
              <a:rPr lang="pl-PL" sz="1800" dirty="0"/>
              <a:t>Data i miejsce śmierci: 17 czerwca 1696, Muzeum Pałacu Króla Jana III w Wilanowie, Warszawa</a:t>
            </a:r>
          </a:p>
          <a:p>
            <a:pPr>
              <a:lnSpc>
                <a:spcPct val="91000"/>
              </a:lnSpc>
            </a:pPr>
            <a:r>
              <a:rPr lang="pl-PL" sz="1800" dirty="0"/>
              <a:t>Żona: Maria Kazimiera </a:t>
            </a:r>
            <a:r>
              <a:rPr lang="pl-PL" sz="1800" dirty="0" err="1"/>
              <a:t>d’Arquien</a:t>
            </a:r>
            <a:r>
              <a:rPr lang="pl-PL" sz="1800" dirty="0"/>
              <a:t> (od 1665 do 1696)</a:t>
            </a:r>
          </a:p>
          <a:p>
            <a:pPr>
              <a:lnSpc>
                <a:spcPct val="91000"/>
              </a:lnSpc>
            </a:pPr>
            <a:r>
              <a:rPr lang="pl-PL" sz="1800" dirty="0"/>
              <a:t>Miejsce pochówku: Katedra Wawelska, Kraków</a:t>
            </a:r>
          </a:p>
          <a:p>
            <a:pPr>
              <a:lnSpc>
                <a:spcPct val="91000"/>
              </a:lnSpc>
            </a:pPr>
            <a:r>
              <a:rPr lang="pl-PL" sz="1800" dirty="0"/>
              <a:t>Dzieci: Jakub Ludwik Sobieski, Teresa Kunegunda Sobieska, WIĘCEJ</a:t>
            </a:r>
          </a:p>
          <a:p>
            <a:pPr>
              <a:lnSpc>
                <a:spcPct val="91000"/>
              </a:lnSpc>
            </a:pPr>
            <a:r>
              <a:rPr lang="pl-PL" sz="1800" dirty="0"/>
              <a:t>Rodzice: Jakub Sobieski, Zofia Teofila Daniłowiczówna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4F04D6BA-E5BC-4349-A8A9-D7164889F0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" b="8900"/>
          <a:stretch/>
        </p:blipFill>
        <p:spPr>
          <a:xfrm>
            <a:off x="6531458" y="608995"/>
            <a:ext cx="5222033" cy="5873308"/>
          </a:xfrm>
          <a:prstGeom prst="rect">
            <a:avLst/>
          </a:prstGeom>
        </p:spPr>
      </p:pic>
      <p:sp>
        <p:nvSpPr>
          <p:cNvPr id="5" name="Prostokąt 4">
            <a:extLst>
              <a:ext uri="{FF2B5EF4-FFF2-40B4-BE49-F238E27FC236}">
                <a16:creationId xmlns:a16="http://schemas.microsoft.com/office/drawing/2014/main" id="{73F602F5-43E6-443E-A12F-6FCFFEF32412}"/>
              </a:ext>
            </a:extLst>
          </p:cNvPr>
          <p:cNvSpPr/>
          <p:nvPr/>
        </p:nvSpPr>
        <p:spPr>
          <a:xfrm>
            <a:off x="251927" y="0"/>
            <a:ext cx="75212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Owal 5">
            <a:extLst>
              <a:ext uri="{FF2B5EF4-FFF2-40B4-BE49-F238E27FC236}">
                <a16:creationId xmlns:a16="http://schemas.microsoft.com/office/drawing/2014/main" id="{AF4804FC-F03C-41B6-9A35-2DDA38445136}"/>
              </a:ext>
            </a:extLst>
          </p:cNvPr>
          <p:cNvSpPr/>
          <p:nvPr/>
        </p:nvSpPr>
        <p:spPr>
          <a:xfrm>
            <a:off x="11455681" y="6024200"/>
            <a:ext cx="595619" cy="64595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glow rad="101600">
              <a:srgbClr val="E30A17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246486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AD9E9C6-CBF0-4481-BF64-586030F88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Ciekawostki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B1CD1C8-2822-4349-8BC2-5B225B6C08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120" y="2587752"/>
            <a:ext cx="10268712" cy="3886200"/>
          </a:xfrm>
        </p:spPr>
        <p:txBody>
          <a:bodyPr>
            <a:normAutofit fontScale="47500" lnSpcReduction="20000"/>
          </a:bodyPr>
          <a:lstStyle/>
          <a:p>
            <a:r>
              <a:rPr lang="pl-PL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Stronami konfliktu były wojska osmańskie, dowodzone przez wezyra Kara Mustafę, przeciw którym do bitwy stanęły zjednoczone wojska polsko-austriacko-niemieckie, dowodzone przez króla Jana III Sobieskiego.</a:t>
            </a:r>
          </a:p>
          <a:p>
            <a:r>
              <a:rPr lang="pl-PL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Rosnące zagrożenie ze strony Imperium Osmańskiego, które po zakończeniu w 1676 roku wojny z Rzeczpospolitą zdołało odbudować swoją potęgę, zasiało panikę w szeregach chrześcijańskiej koalicji, strzegącej Europy przed ekspansją islamskiego najeźdźcy .Ówczesny Cesarz Świętego Cesarstwa Rzymskiego, Leopold I, zwrócił się z prośbą o pomoc do króla Rzeczpospolitej Obojga Narodów, Jana III Sobieskiego, który podczas wojny polsko-tureckiej wykazał się skutecznością w odpieraniu wojsk tureckich, między innymi w bitwie pod Chocimiem w 1673 roku.</a:t>
            </a:r>
          </a:p>
          <a:p>
            <a:r>
              <a:rPr lang="pl-PL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Oblężenie Wiednia wojska tureckie rozpoczęły w okolicach czerwca – lipca 1683 </a:t>
            </a:r>
            <a:r>
              <a:rPr lang="pl-PL" sz="4000" err="1">
                <a:latin typeface="Times New Roman" panose="02020603050405020304" pitchFamily="18" charset="0"/>
                <a:cs typeface="Times New Roman" panose="02020603050405020304" pitchFamily="18" charset="0"/>
              </a:rPr>
              <a:t>roku</a:t>
            </a:r>
            <a:r>
              <a:rPr lang="pl-PL" sz="4000">
                <a:latin typeface="Times New Roman" panose="02020603050405020304" pitchFamily="18" charset="0"/>
                <a:cs typeface="Times New Roman" panose="02020603050405020304" pitchFamily="18" charset="0"/>
              </a:rPr>
              <a:t>. Miasto </a:t>
            </a:r>
            <a:r>
              <a:rPr lang="pl-PL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stanowiło dla Turków Osmańskich łakomy kąsek z uwagi na swoje strategiczne położenie nad Dunajem i blokowanie tego szlaku handlowego przez Święte Cesarstwo Rzymskie. Jednocześnie Austria borykała się wówczas z antyhabsburską koalicją na Węgrzech, w wyniku której Węgry uznały zwierzchnictwo sułtana.</a:t>
            </a:r>
          </a:p>
          <a:p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8941D4E7-B632-496D-B541-82B15472C4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031" y="2640669"/>
            <a:ext cx="195089" cy="140220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32F122AB-99BA-4D24-8AC4-FFF65449F7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2" y="3467802"/>
            <a:ext cx="201185" cy="146317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3E28B511-2FE2-4845-9313-B13BAE2009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1" y="5056625"/>
            <a:ext cx="201185" cy="146317"/>
          </a:xfrm>
          <a:prstGeom prst="rect">
            <a:avLst/>
          </a:prstGeom>
        </p:spPr>
      </p:pic>
      <p:sp>
        <p:nvSpPr>
          <p:cNvPr id="9" name="Prostokąt 8">
            <a:extLst>
              <a:ext uri="{FF2B5EF4-FFF2-40B4-BE49-F238E27FC236}">
                <a16:creationId xmlns:a16="http://schemas.microsoft.com/office/drawing/2014/main" id="{4C1E7031-C4C9-4948-B617-FA3B0F5697DD}"/>
              </a:ext>
            </a:extLst>
          </p:cNvPr>
          <p:cNvSpPr/>
          <p:nvPr/>
        </p:nvSpPr>
        <p:spPr>
          <a:xfrm>
            <a:off x="6804329" y="0"/>
            <a:ext cx="896112" cy="22677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1" name="Łącznik prosty 10">
            <a:extLst>
              <a:ext uri="{FF2B5EF4-FFF2-40B4-BE49-F238E27FC236}">
                <a16:creationId xmlns:a16="http://schemas.microsoft.com/office/drawing/2014/main" id="{FFE1FA59-11B0-4B38-B5FE-849873B9135A}"/>
              </a:ext>
            </a:extLst>
          </p:cNvPr>
          <p:cNvCxnSpPr/>
          <p:nvPr/>
        </p:nvCxnSpPr>
        <p:spPr>
          <a:xfrm>
            <a:off x="6997148" y="317814"/>
            <a:ext cx="51948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Łącznik prosty 12">
            <a:extLst>
              <a:ext uri="{FF2B5EF4-FFF2-40B4-BE49-F238E27FC236}">
                <a16:creationId xmlns:a16="http://schemas.microsoft.com/office/drawing/2014/main" id="{186D2BA6-667D-4059-B293-F0ED9EABA8A0}"/>
              </a:ext>
            </a:extLst>
          </p:cNvPr>
          <p:cNvCxnSpPr/>
          <p:nvPr/>
        </p:nvCxnSpPr>
        <p:spPr>
          <a:xfrm>
            <a:off x="7114032" y="705678"/>
            <a:ext cx="507796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rostokąt 13">
            <a:extLst>
              <a:ext uri="{FF2B5EF4-FFF2-40B4-BE49-F238E27FC236}">
                <a16:creationId xmlns:a16="http://schemas.microsoft.com/office/drawing/2014/main" id="{DAACD1B4-1F76-4DA2-88A5-3F714EA6CF4B}"/>
              </a:ext>
            </a:extLst>
          </p:cNvPr>
          <p:cNvSpPr/>
          <p:nvPr/>
        </p:nvSpPr>
        <p:spPr>
          <a:xfrm>
            <a:off x="7114032" y="467139"/>
            <a:ext cx="5077968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62813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C5571A0-8AC8-4CFD-AE05-C7DDCA919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Koniec…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11A3634-C094-4C12-A40C-E1955B040E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2800" dirty="0"/>
              <a:t>Dziękuje za oglądanie </a:t>
            </a:r>
            <a:r>
              <a:rPr lang="pl-PL" sz="2800" dirty="0">
                <a:sym typeface="Wingdings" panose="05000000000000000000" pitchFamily="2" charset="2"/>
              </a:rPr>
              <a:t></a:t>
            </a:r>
            <a:endParaRPr lang="pl-PL" sz="2800" dirty="0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DCA7A6B7-CD5C-45CA-8F4D-6F38F5B5F0B5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0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43338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JuxtaposeVTI">
  <a:themeElements>
    <a:clrScheme name="Blue">
      <a:dk1>
        <a:srgbClr val="000000"/>
      </a:dk1>
      <a:lt1>
        <a:srgbClr val="FFFFFF"/>
      </a:lt1>
      <a:dk2>
        <a:srgbClr val="153A63"/>
      </a:dk2>
      <a:lt2>
        <a:srgbClr val="DBEFF9"/>
      </a:lt2>
      <a:accent1>
        <a:srgbClr val="0F6FC6"/>
      </a:accent1>
      <a:accent2>
        <a:srgbClr val="009DD9"/>
      </a:accent2>
      <a:accent3>
        <a:srgbClr val="09B8C0"/>
      </a:accent3>
      <a:accent4>
        <a:srgbClr val="0EBC8C"/>
      </a:accent4>
      <a:accent5>
        <a:srgbClr val="71B959"/>
      </a:accent5>
      <a:accent6>
        <a:srgbClr val="96B042"/>
      </a:accent6>
      <a:hlink>
        <a:srgbClr val="C37400"/>
      </a:hlink>
      <a:folHlink>
        <a:srgbClr val="4F9085"/>
      </a:folHlink>
    </a:clrScheme>
    <a:fontScheme name="Custom 167">
      <a:majorFont>
        <a:latin typeface="Franklin Gothic Demi Cond"/>
        <a:ea typeface=""/>
        <a:cs typeface=""/>
      </a:majorFont>
      <a:minorFont>
        <a:latin typeface="Franklin Gothic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uxtaposeVTI" id="{FBDCC3B4-6EA8-442A-B697-43C068E31FE3}" vid="{090F2E09-E4E2-4F71-A70E-279F5A0D9E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</TotalTime>
  <Words>830</Words>
  <Application>Microsoft Office PowerPoint</Application>
  <PresentationFormat>Panoramiczny</PresentationFormat>
  <Paragraphs>38</Paragraphs>
  <Slides>14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21" baseType="lpstr">
      <vt:lpstr>Amasis MT Pro Black</vt:lpstr>
      <vt:lpstr>Arial</vt:lpstr>
      <vt:lpstr>Franklin Gothic Demi Cond</vt:lpstr>
      <vt:lpstr>Franklin Gothic Medium</vt:lpstr>
      <vt:lpstr>Times New Roman</vt:lpstr>
      <vt:lpstr>Wingdings</vt:lpstr>
      <vt:lpstr>JuxtaposeVTI</vt:lpstr>
      <vt:lpstr>12 września 1683 odsiecz Wiedeńska</vt:lpstr>
      <vt:lpstr>Bitwa Pod wiedniem </vt:lpstr>
      <vt:lpstr>Imperium Osmańskie</vt:lpstr>
      <vt:lpstr>Prezentacja programu PowerPoint</vt:lpstr>
      <vt:lpstr>Dyplomacja habsburska</vt:lpstr>
      <vt:lpstr>Siły tureckie</vt:lpstr>
      <vt:lpstr>Prośba o Pomoc</vt:lpstr>
      <vt:lpstr> Kara Mustafa kontra Jan III Sobieski </vt:lpstr>
      <vt:lpstr>Natarcie</vt:lpstr>
      <vt:lpstr>Ucieczka Turków</vt:lpstr>
      <vt:lpstr>Połowiczne zwycięstwo</vt:lpstr>
      <vt:lpstr>Jan III Sobieski</vt:lpstr>
      <vt:lpstr>Ciekawostki</vt:lpstr>
      <vt:lpstr>Koniec…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12 września 1683 odsiecz Wiedeńska</dc:title>
  <dc:creator>Adam Karawajski</dc:creator>
  <cp:lastModifiedBy>Adam Karawajski</cp:lastModifiedBy>
  <cp:revision>2</cp:revision>
  <dcterms:created xsi:type="dcterms:W3CDTF">2021-09-04T10:40:45Z</dcterms:created>
  <dcterms:modified xsi:type="dcterms:W3CDTF">2021-09-06T18:29:38Z</dcterms:modified>
</cp:coreProperties>
</file>